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4258"/>
    <a:srgbClr val="AB1919"/>
    <a:srgbClr val="6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A731CD-55FD-48F2-8821-66D9C3F231FB}" v="9" dt="2025-12-14T09:46:02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wal Fatima" userId="adcc90d44a4154e6" providerId="LiveId" clId="{44C4294D-46D8-4055-A66F-1F6E25C6919D}"/>
    <pc:docChg chg="modSld">
      <pc:chgData name="Nawal Fatima" userId="adcc90d44a4154e6" providerId="LiveId" clId="{44C4294D-46D8-4055-A66F-1F6E25C6919D}" dt="2025-12-14T09:46:02.424" v="40"/>
      <pc:docMkLst>
        <pc:docMk/>
      </pc:docMkLst>
      <pc:sldChg chg="addSp modSp mod modAnim">
        <pc:chgData name="Nawal Fatima" userId="adcc90d44a4154e6" providerId="LiveId" clId="{44C4294D-46D8-4055-A66F-1F6E25C6919D}" dt="2025-12-14T09:46:02.424" v="40"/>
        <pc:sldMkLst>
          <pc:docMk/>
          <pc:sldMk cId="2844570238" sldId="256"/>
        </pc:sldMkLst>
        <pc:spChg chg="add mod">
          <ac:chgData name="Nawal Fatima" userId="adcc90d44a4154e6" providerId="LiveId" clId="{44C4294D-46D8-4055-A66F-1F6E25C6919D}" dt="2025-12-13T21:35:39.950" v="31" actId="1076"/>
          <ac:spMkLst>
            <pc:docMk/>
            <pc:sldMk cId="2844570238" sldId="256"/>
            <ac:spMk id="8" creationId="{09F70904-31FF-B56A-5612-28427F0A8FAE}"/>
          </ac:spMkLst>
        </pc:spChg>
      </pc:sldChg>
      <pc:sldChg chg="modAnim">
        <pc:chgData name="Nawal Fatima" userId="adcc90d44a4154e6" providerId="LiveId" clId="{44C4294D-46D8-4055-A66F-1F6E25C6919D}" dt="2025-12-14T09:43:44.747" v="37"/>
        <pc:sldMkLst>
          <pc:docMk/>
          <pc:sldMk cId="1927992637" sldId="260"/>
        </pc:sldMkLst>
      </pc:sldChg>
      <pc:sldChg chg="modSp mod">
        <pc:chgData name="Nawal Fatima" userId="adcc90d44a4154e6" providerId="LiveId" clId="{44C4294D-46D8-4055-A66F-1F6E25C6919D}" dt="2025-12-14T09:43:07.534" v="33" actId="121"/>
        <pc:sldMkLst>
          <pc:docMk/>
          <pc:sldMk cId="3494951091" sldId="304"/>
        </pc:sldMkLst>
        <pc:spChg chg="mod">
          <ac:chgData name="Nawal Fatima" userId="adcc90d44a4154e6" providerId="LiveId" clId="{44C4294D-46D8-4055-A66F-1F6E25C6919D}" dt="2025-12-14T09:43:07.534" v="33" actId="121"/>
          <ac:spMkLst>
            <pc:docMk/>
            <pc:sldMk cId="3494951091" sldId="304"/>
            <ac:spMk id="19" creationId="{BACF33A1-7000-958E-A872-7D64B7BF666B}"/>
          </ac:spMkLst>
        </pc:spChg>
      </pc:sldChg>
      <pc:sldChg chg="modSp">
        <pc:chgData name="Nawal Fatima" userId="adcc90d44a4154e6" providerId="LiveId" clId="{44C4294D-46D8-4055-A66F-1F6E25C6919D}" dt="2025-12-14T09:44:55.038" v="38"/>
        <pc:sldMkLst>
          <pc:docMk/>
          <pc:sldMk cId="2246543058" sldId="313"/>
        </pc:sldMkLst>
        <pc:picChg chg="mod">
          <ac:chgData name="Nawal Fatima" userId="adcc90d44a4154e6" providerId="LiveId" clId="{44C4294D-46D8-4055-A66F-1F6E25C6919D}" dt="2025-12-14T09:44:55.038" v="38"/>
          <ac:picMkLst>
            <pc:docMk/>
            <pc:sldMk cId="2246543058" sldId="313"/>
            <ac:picMk id="7" creationId="{CCBC636E-CBF2-A435-2FEE-92CB031712E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2FB34C-9A3F-4C07-BE41-45998279814D}" type="doc">
      <dgm:prSet loTypeId="urn:microsoft.com/office/officeart/2005/8/layout/vList2" loCatId="list" qsTypeId="urn:microsoft.com/office/officeart/2005/8/quickstyle/simple4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936EA956-3102-4169-928C-9F13BE0D44E2}">
      <dgm:prSet/>
      <dgm:spPr>
        <a:gradFill rotWithShape="0">
          <a:gsLst>
            <a:gs pos="85000">
              <a:schemeClr val="accent1">
                <a:lumMod val="75000"/>
              </a:schemeClr>
            </a:gs>
            <a:gs pos="0">
              <a:srgbClr val="514258"/>
            </a:gs>
          </a:gsLst>
        </a:gradFill>
      </dgm:spPr>
      <dgm:t>
        <a:bodyPr/>
        <a:lstStyle/>
        <a:p>
          <a:r>
            <a:rPr lang="en-US" b="0" i="0" baseline="0" dirty="0"/>
            <a:t>HTML5 for structure</a:t>
          </a:r>
          <a:endParaRPr lang="en-US" dirty="0"/>
        </a:p>
      </dgm:t>
    </dgm:pt>
    <dgm:pt modelId="{098379BF-7639-4E44-944C-A6DBE269E9E3}" type="parTrans" cxnId="{A4403474-72BA-4A1C-AD7E-16F833AC5798}">
      <dgm:prSet/>
      <dgm:spPr/>
      <dgm:t>
        <a:bodyPr/>
        <a:lstStyle/>
        <a:p>
          <a:endParaRPr lang="en-US"/>
        </a:p>
      </dgm:t>
    </dgm:pt>
    <dgm:pt modelId="{E48A8474-911E-4AB2-825B-C371911BFA04}" type="sibTrans" cxnId="{A4403474-72BA-4A1C-AD7E-16F833AC5798}">
      <dgm:prSet/>
      <dgm:spPr/>
      <dgm:t>
        <a:bodyPr/>
        <a:lstStyle/>
        <a:p>
          <a:endParaRPr lang="en-US"/>
        </a:p>
      </dgm:t>
    </dgm:pt>
    <dgm:pt modelId="{51F4BC0A-0294-4934-8B67-8E6D7774C08B}">
      <dgm:prSet/>
      <dgm:spPr>
        <a:gradFill rotWithShape="0">
          <a:gsLst>
            <a:gs pos="0">
              <a:schemeClr val="accent1">
                <a:lumMod val="75000"/>
              </a:schemeClr>
            </a:gs>
            <a:gs pos="100000">
              <a:srgbClr val="514258"/>
            </a:gs>
          </a:gsLst>
        </a:gradFill>
      </dgm:spPr>
      <dgm:t>
        <a:bodyPr/>
        <a:lstStyle/>
        <a:p>
          <a:r>
            <a:rPr lang="en-US" b="0" i="0" baseline="0" dirty="0"/>
            <a:t>CSS3 for styling</a:t>
          </a:r>
          <a:endParaRPr lang="en-US" dirty="0"/>
        </a:p>
      </dgm:t>
    </dgm:pt>
    <dgm:pt modelId="{610FB3E4-A4E9-486F-951D-DF15FA3BD74F}" type="parTrans" cxnId="{2556AC36-5979-4E8F-9D34-DC60D1FEE839}">
      <dgm:prSet/>
      <dgm:spPr/>
      <dgm:t>
        <a:bodyPr/>
        <a:lstStyle/>
        <a:p>
          <a:endParaRPr lang="en-US"/>
        </a:p>
      </dgm:t>
    </dgm:pt>
    <dgm:pt modelId="{944A1653-CFDB-4F6B-BAC6-692BD3B0AD26}" type="sibTrans" cxnId="{2556AC36-5979-4E8F-9D34-DC60D1FEE839}">
      <dgm:prSet/>
      <dgm:spPr/>
      <dgm:t>
        <a:bodyPr/>
        <a:lstStyle/>
        <a:p>
          <a:endParaRPr lang="en-US"/>
        </a:p>
      </dgm:t>
    </dgm:pt>
    <dgm:pt modelId="{BFD8F054-570D-4E6C-AE43-B088A57969F6}">
      <dgm:prSet/>
      <dgm:spPr>
        <a:gradFill rotWithShape="0">
          <a:gsLst>
            <a:gs pos="0">
              <a:srgbClr val="514258"/>
            </a:gs>
            <a:gs pos="50000">
              <a:schemeClr val="accent1">
                <a:lumMod val="75000"/>
              </a:schemeClr>
            </a:gs>
          </a:gsLst>
        </a:gradFill>
      </dgm:spPr>
      <dgm:t>
        <a:bodyPr/>
        <a:lstStyle/>
        <a:p>
          <a:r>
            <a:rPr lang="en-US" b="0" i="0" baseline="0" dirty="0"/>
            <a:t>Multi-page architecture</a:t>
          </a:r>
          <a:endParaRPr lang="en-US" dirty="0"/>
        </a:p>
      </dgm:t>
    </dgm:pt>
    <dgm:pt modelId="{057D2F75-A7F9-41DF-97A5-3E7D8AB04EFA}" type="parTrans" cxnId="{A11969B1-9F66-4EC1-9B8C-3B13CB8777E8}">
      <dgm:prSet/>
      <dgm:spPr/>
      <dgm:t>
        <a:bodyPr/>
        <a:lstStyle/>
        <a:p>
          <a:endParaRPr lang="en-US"/>
        </a:p>
      </dgm:t>
    </dgm:pt>
    <dgm:pt modelId="{A3B5DECA-D589-4771-A5BA-CCBD2D21124F}" type="sibTrans" cxnId="{A11969B1-9F66-4EC1-9B8C-3B13CB8777E8}">
      <dgm:prSet/>
      <dgm:spPr/>
      <dgm:t>
        <a:bodyPr/>
        <a:lstStyle/>
        <a:p>
          <a:endParaRPr lang="en-US"/>
        </a:p>
      </dgm:t>
    </dgm:pt>
    <dgm:pt modelId="{20112A0A-CF2F-4A87-91E0-1471AEBF8DAC}">
      <dgm:prSet/>
      <dgm:spPr>
        <a:gradFill rotWithShape="0">
          <a:gsLst>
            <a:gs pos="34000">
              <a:srgbClr val="514258"/>
            </a:gs>
            <a:gs pos="79000">
              <a:schemeClr val="accent3">
                <a:shade val="50000"/>
                <a:hueOff val="298019"/>
                <a:satOff val="-2470"/>
                <a:lumOff val="33414"/>
                <a:lumMod val="99000"/>
                <a:satMod val="120000"/>
                <a:shade val="78000"/>
                <a:alpha val="48000"/>
              </a:schemeClr>
            </a:gs>
          </a:gsLst>
        </a:gradFill>
      </dgm:spPr>
      <dgm:t>
        <a:bodyPr/>
        <a:lstStyle/>
        <a:p>
          <a:r>
            <a:rPr lang="en-US" b="0" i="0" baseline="0" dirty="0"/>
            <a:t>External stylesheet</a:t>
          </a:r>
          <a:endParaRPr lang="en-US" dirty="0"/>
        </a:p>
      </dgm:t>
    </dgm:pt>
    <dgm:pt modelId="{752AC5A6-9AD9-4461-8508-BAE9A40B4574}" type="parTrans" cxnId="{AC06D7C1-DE4E-4E64-A919-E0909EF7F90F}">
      <dgm:prSet/>
      <dgm:spPr/>
      <dgm:t>
        <a:bodyPr/>
        <a:lstStyle/>
        <a:p>
          <a:endParaRPr lang="en-US"/>
        </a:p>
      </dgm:t>
    </dgm:pt>
    <dgm:pt modelId="{4E818353-4119-4856-9CB2-F2A83BCCAFE2}" type="sibTrans" cxnId="{AC06D7C1-DE4E-4E64-A919-E0909EF7F90F}">
      <dgm:prSet/>
      <dgm:spPr/>
      <dgm:t>
        <a:bodyPr/>
        <a:lstStyle/>
        <a:p>
          <a:endParaRPr lang="en-US"/>
        </a:p>
      </dgm:t>
    </dgm:pt>
    <dgm:pt modelId="{2FD20B4C-3CA7-4183-B0A3-061DB0E535ED}">
      <dgm:prSet/>
      <dgm:spPr>
        <a:gradFill rotWithShape="0">
          <a:gsLst>
            <a:gs pos="57000">
              <a:schemeClr val="accent1">
                <a:lumMod val="50000"/>
              </a:schemeClr>
            </a:gs>
            <a:gs pos="100000">
              <a:schemeClr val="accent3">
                <a:shade val="50000"/>
                <a:hueOff val="149009"/>
                <a:satOff val="-1235"/>
                <a:lumOff val="16707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b="0" i="0" baseline="0" dirty="0"/>
            <a:t>Beginner-friendly approach</a:t>
          </a:r>
          <a:endParaRPr lang="en-US" dirty="0"/>
        </a:p>
      </dgm:t>
    </dgm:pt>
    <dgm:pt modelId="{59CBF6B8-EF0E-47E3-80D0-E045BBC024BA}" type="parTrans" cxnId="{AB7FE60C-7682-493F-A811-F6675293A007}">
      <dgm:prSet/>
      <dgm:spPr/>
      <dgm:t>
        <a:bodyPr/>
        <a:lstStyle/>
        <a:p>
          <a:endParaRPr lang="en-US"/>
        </a:p>
      </dgm:t>
    </dgm:pt>
    <dgm:pt modelId="{5652EF44-406E-49DA-AF06-A3F4C75411F5}" type="sibTrans" cxnId="{AB7FE60C-7682-493F-A811-F6675293A007}">
      <dgm:prSet/>
      <dgm:spPr/>
      <dgm:t>
        <a:bodyPr/>
        <a:lstStyle/>
        <a:p>
          <a:endParaRPr lang="en-US"/>
        </a:p>
      </dgm:t>
    </dgm:pt>
    <dgm:pt modelId="{312C34A8-911A-4AC0-ABF8-D3DBE5001596}" type="pres">
      <dgm:prSet presAssocID="{D92FB34C-9A3F-4C07-BE41-45998279814D}" presName="linear" presStyleCnt="0">
        <dgm:presLayoutVars>
          <dgm:animLvl val="lvl"/>
          <dgm:resizeHandles val="exact"/>
        </dgm:presLayoutVars>
      </dgm:prSet>
      <dgm:spPr/>
    </dgm:pt>
    <dgm:pt modelId="{C16AC870-71A0-4607-9556-CE41CF97DC6F}" type="pres">
      <dgm:prSet presAssocID="{936EA956-3102-4169-928C-9F13BE0D44E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C579F20-4E9F-4549-A425-5B3D2F6A08CE}" type="pres">
      <dgm:prSet presAssocID="{E48A8474-911E-4AB2-825B-C371911BFA04}" presName="spacer" presStyleCnt="0"/>
      <dgm:spPr/>
    </dgm:pt>
    <dgm:pt modelId="{D7A358DF-FA28-44E3-A4C4-A2720C04B18D}" type="pres">
      <dgm:prSet presAssocID="{51F4BC0A-0294-4934-8B67-8E6D7774C08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2005B57-42A0-47DE-9804-ACFB9524E0DC}" type="pres">
      <dgm:prSet presAssocID="{944A1653-CFDB-4F6B-BAC6-692BD3B0AD26}" presName="spacer" presStyleCnt="0"/>
      <dgm:spPr/>
    </dgm:pt>
    <dgm:pt modelId="{7FAE53BF-D853-4EBC-B191-4A389885D8AE}" type="pres">
      <dgm:prSet presAssocID="{BFD8F054-570D-4E6C-AE43-B088A57969F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64675AC-4817-40D6-ACC9-6A0CBC6A52B1}" type="pres">
      <dgm:prSet presAssocID="{A3B5DECA-D589-4771-A5BA-CCBD2D21124F}" presName="spacer" presStyleCnt="0"/>
      <dgm:spPr/>
    </dgm:pt>
    <dgm:pt modelId="{670659B3-81AD-4069-9E29-56434DFFA908}" type="pres">
      <dgm:prSet presAssocID="{20112A0A-CF2F-4A87-91E0-1471AEBF8DA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59AB75D-C6B8-4718-847F-4EEA034C4372}" type="pres">
      <dgm:prSet presAssocID="{4E818353-4119-4856-9CB2-F2A83BCCAFE2}" presName="spacer" presStyleCnt="0"/>
      <dgm:spPr/>
    </dgm:pt>
    <dgm:pt modelId="{1217A47C-E310-4EA8-B131-CF96CC21BB18}" type="pres">
      <dgm:prSet presAssocID="{2FD20B4C-3CA7-4183-B0A3-061DB0E535E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B7FE60C-7682-493F-A811-F6675293A007}" srcId="{D92FB34C-9A3F-4C07-BE41-45998279814D}" destId="{2FD20B4C-3CA7-4183-B0A3-061DB0E535ED}" srcOrd="4" destOrd="0" parTransId="{59CBF6B8-EF0E-47E3-80D0-E045BBC024BA}" sibTransId="{5652EF44-406E-49DA-AF06-A3F4C75411F5}"/>
    <dgm:cxn modelId="{2556AC36-5979-4E8F-9D34-DC60D1FEE839}" srcId="{D92FB34C-9A3F-4C07-BE41-45998279814D}" destId="{51F4BC0A-0294-4934-8B67-8E6D7774C08B}" srcOrd="1" destOrd="0" parTransId="{610FB3E4-A4E9-486F-951D-DF15FA3BD74F}" sibTransId="{944A1653-CFDB-4F6B-BAC6-692BD3B0AD26}"/>
    <dgm:cxn modelId="{E6A0856C-7322-423E-B8F2-EBC676AE27B6}" type="presOf" srcId="{51F4BC0A-0294-4934-8B67-8E6D7774C08B}" destId="{D7A358DF-FA28-44E3-A4C4-A2720C04B18D}" srcOrd="0" destOrd="0" presId="urn:microsoft.com/office/officeart/2005/8/layout/vList2"/>
    <dgm:cxn modelId="{6B8E424E-8F2D-4BC7-B91D-6D1CB37AE8C3}" type="presOf" srcId="{20112A0A-CF2F-4A87-91E0-1471AEBF8DAC}" destId="{670659B3-81AD-4069-9E29-56434DFFA908}" srcOrd="0" destOrd="0" presId="urn:microsoft.com/office/officeart/2005/8/layout/vList2"/>
    <dgm:cxn modelId="{A4403474-72BA-4A1C-AD7E-16F833AC5798}" srcId="{D92FB34C-9A3F-4C07-BE41-45998279814D}" destId="{936EA956-3102-4169-928C-9F13BE0D44E2}" srcOrd="0" destOrd="0" parTransId="{098379BF-7639-4E44-944C-A6DBE269E9E3}" sibTransId="{E48A8474-911E-4AB2-825B-C371911BFA04}"/>
    <dgm:cxn modelId="{2FE5A07C-495A-45E6-AEF9-6F9F46ABCA84}" type="presOf" srcId="{BFD8F054-570D-4E6C-AE43-B088A57969F6}" destId="{7FAE53BF-D853-4EBC-B191-4A389885D8AE}" srcOrd="0" destOrd="0" presId="urn:microsoft.com/office/officeart/2005/8/layout/vList2"/>
    <dgm:cxn modelId="{937F4381-5F9F-491E-A847-CFF1128F0FE6}" type="presOf" srcId="{2FD20B4C-3CA7-4183-B0A3-061DB0E535ED}" destId="{1217A47C-E310-4EA8-B131-CF96CC21BB18}" srcOrd="0" destOrd="0" presId="urn:microsoft.com/office/officeart/2005/8/layout/vList2"/>
    <dgm:cxn modelId="{786F289B-BCCC-4788-B9B7-57A9F1668818}" type="presOf" srcId="{D92FB34C-9A3F-4C07-BE41-45998279814D}" destId="{312C34A8-911A-4AC0-ABF8-D3DBE5001596}" srcOrd="0" destOrd="0" presId="urn:microsoft.com/office/officeart/2005/8/layout/vList2"/>
    <dgm:cxn modelId="{A11969B1-9F66-4EC1-9B8C-3B13CB8777E8}" srcId="{D92FB34C-9A3F-4C07-BE41-45998279814D}" destId="{BFD8F054-570D-4E6C-AE43-B088A57969F6}" srcOrd="2" destOrd="0" parTransId="{057D2F75-A7F9-41DF-97A5-3E7D8AB04EFA}" sibTransId="{A3B5DECA-D589-4771-A5BA-CCBD2D21124F}"/>
    <dgm:cxn modelId="{AC06D7C1-DE4E-4E64-A919-E0909EF7F90F}" srcId="{D92FB34C-9A3F-4C07-BE41-45998279814D}" destId="{20112A0A-CF2F-4A87-91E0-1471AEBF8DAC}" srcOrd="3" destOrd="0" parTransId="{752AC5A6-9AD9-4461-8508-BAE9A40B4574}" sibTransId="{4E818353-4119-4856-9CB2-F2A83BCCAFE2}"/>
    <dgm:cxn modelId="{B00A09F8-9CC8-4B0C-825D-6F3A9D55CE38}" type="presOf" srcId="{936EA956-3102-4169-928C-9F13BE0D44E2}" destId="{C16AC870-71A0-4607-9556-CE41CF97DC6F}" srcOrd="0" destOrd="0" presId="urn:microsoft.com/office/officeart/2005/8/layout/vList2"/>
    <dgm:cxn modelId="{1A7F523C-74F4-4ED8-BD36-C53F534D6C1A}" type="presParOf" srcId="{312C34A8-911A-4AC0-ABF8-D3DBE5001596}" destId="{C16AC870-71A0-4607-9556-CE41CF97DC6F}" srcOrd="0" destOrd="0" presId="urn:microsoft.com/office/officeart/2005/8/layout/vList2"/>
    <dgm:cxn modelId="{3F4A2329-484C-47AD-B44A-AB49309EE75D}" type="presParOf" srcId="{312C34A8-911A-4AC0-ABF8-D3DBE5001596}" destId="{9C579F20-4E9F-4549-A425-5B3D2F6A08CE}" srcOrd="1" destOrd="0" presId="urn:microsoft.com/office/officeart/2005/8/layout/vList2"/>
    <dgm:cxn modelId="{C7F47B45-295B-4962-AB2A-544702DB33C8}" type="presParOf" srcId="{312C34A8-911A-4AC0-ABF8-D3DBE5001596}" destId="{D7A358DF-FA28-44E3-A4C4-A2720C04B18D}" srcOrd="2" destOrd="0" presId="urn:microsoft.com/office/officeart/2005/8/layout/vList2"/>
    <dgm:cxn modelId="{1EC9DFE2-2EA3-45B6-BA7F-379703CD8D88}" type="presParOf" srcId="{312C34A8-911A-4AC0-ABF8-D3DBE5001596}" destId="{22005B57-42A0-47DE-9804-ACFB9524E0DC}" srcOrd="3" destOrd="0" presId="urn:microsoft.com/office/officeart/2005/8/layout/vList2"/>
    <dgm:cxn modelId="{670A3DFB-927C-437E-96CA-26FC0F82FD76}" type="presParOf" srcId="{312C34A8-911A-4AC0-ABF8-D3DBE5001596}" destId="{7FAE53BF-D853-4EBC-B191-4A389885D8AE}" srcOrd="4" destOrd="0" presId="urn:microsoft.com/office/officeart/2005/8/layout/vList2"/>
    <dgm:cxn modelId="{396DB5BE-A419-4722-AE06-D0824039F569}" type="presParOf" srcId="{312C34A8-911A-4AC0-ABF8-D3DBE5001596}" destId="{664675AC-4817-40D6-ACC9-6A0CBC6A52B1}" srcOrd="5" destOrd="0" presId="urn:microsoft.com/office/officeart/2005/8/layout/vList2"/>
    <dgm:cxn modelId="{82456B40-1CA8-46AF-9FD2-6E2A7DC6CF18}" type="presParOf" srcId="{312C34A8-911A-4AC0-ABF8-D3DBE5001596}" destId="{670659B3-81AD-4069-9E29-56434DFFA908}" srcOrd="6" destOrd="0" presId="urn:microsoft.com/office/officeart/2005/8/layout/vList2"/>
    <dgm:cxn modelId="{D7D12534-F5BE-4509-B64B-C80EAEBE7B60}" type="presParOf" srcId="{312C34A8-911A-4AC0-ABF8-D3DBE5001596}" destId="{B59AB75D-C6B8-4718-847F-4EEA034C4372}" srcOrd="7" destOrd="0" presId="urn:microsoft.com/office/officeart/2005/8/layout/vList2"/>
    <dgm:cxn modelId="{FC7E5483-9271-476B-8347-EDEC03B816E6}" type="presParOf" srcId="{312C34A8-911A-4AC0-ABF8-D3DBE5001596}" destId="{1217A47C-E310-4EA8-B131-CF96CC21BB1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70B6ED-A429-4164-B567-8F3A770E586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069E398-77D2-42B3-A75C-5892B6DF97D2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Combines social design and e-commerce</a:t>
          </a:r>
        </a:p>
      </dgm:t>
    </dgm:pt>
    <dgm:pt modelId="{23CC514D-76AF-4E4C-B33A-AD2EE8386476}" type="parTrans" cxnId="{F9F205A9-C8F8-4FA0-9A2B-6DAD00B0538D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7DDC6EE9-80B8-498F-9147-0D46F6B0E2FC}" type="sibTrans" cxnId="{F9F205A9-C8F8-4FA0-9A2B-6DAD00B0538D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DD3F2725-3E0D-4D85-8B08-7BEEC166900C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Focused on women-centered experiences</a:t>
          </a:r>
        </a:p>
      </dgm:t>
    </dgm:pt>
    <dgm:pt modelId="{7D81DEB8-0E0B-424A-834D-596DD19279A6}" type="parTrans" cxnId="{ADC162AB-1EFF-4501-8D81-8907CD92FD86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92C11143-49F5-4AF8-A3F1-0D7FE149C013}" type="sibTrans" cxnId="{ADC162AB-1EFF-4501-8D81-8907CD92FD86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26A51415-F65C-4C7B-802F-F21CB7F3B3BA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Strong beginner-level execution</a:t>
          </a:r>
        </a:p>
      </dgm:t>
    </dgm:pt>
    <dgm:pt modelId="{4C172120-CFE8-4CF6-BDF0-D492A957B409}" type="parTrans" cxnId="{0CA36B42-D362-4259-AB3E-C8E9A668E399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25B2B7F9-5274-476C-90A8-20BF6949780D}" type="sibTrans" cxnId="{0CA36B42-D362-4259-AB3E-C8E9A668E399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9F434871-4E36-4B09-8EEA-CD714FF2FBD3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Scalable digital concept</a:t>
          </a:r>
        </a:p>
      </dgm:t>
    </dgm:pt>
    <dgm:pt modelId="{025DD133-9561-465B-9788-7F8CA2BB527B}" type="parTrans" cxnId="{5D19E791-DC99-42CB-9178-B7BB8AAB963F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706E977F-51D3-4187-AFDB-64668578AF52}" type="sibTrans" cxnId="{5D19E791-DC99-42CB-9178-B7BB8AAB963F}">
      <dgm:prSet/>
      <dgm:spPr/>
      <dgm:t>
        <a:bodyPr/>
        <a:lstStyle/>
        <a:p>
          <a:endParaRPr lang="en-US">
            <a:latin typeface="Georgia" panose="02040502050405020303" pitchFamily="18" charset="0"/>
          </a:endParaRPr>
        </a:p>
      </dgm:t>
    </dgm:pt>
    <dgm:pt modelId="{997CED3E-90FD-4087-9EB1-BB8EAC032E5F}" type="pres">
      <dgm:prSet presAssocID="{5F70B6ED-A429-4164-B567-8F3A770E586B}" presName="vert0" presStyleCnt="0">
        <dgm:presLayoutVars>
          <dgm:dir/>
          <dgm:animOne val="branch"/>
          <dgm:animLvl val="lvl"/>
        </dgm:presLayoutVars>
      </dgm:prSet>
      <dgm:spPr/>
    </dgm:pt>
    <dgm:pt modelId="{BD7E12D4-7123-4E4D-8E59-CA1344BD6999}" type="pres">
      <dgm:prSet presAssocID="{8069E398-77D2-42B3-A75C-5892B6DF97D2}" presName="thickLine" presStyleLbl="alignNode1" presStyleIdx="0" presStyleCnt="4"/>
      <dgm:spPr/>
    </dgm:pt>
    <dgm:pt modelId="{3C067EE3-2A10-4B0C-B097-C9D1104C4AAF}" type="pres">
      <dgm:prSet presAssocID="{8069E398-77D2-42B3-A75C-5892B6DF97D2}" presName="horz1" presStyleCnt="0"/>
      <dgm:spPr/>
    </dgm:pt>
    <dgm:pt modelId="{3161E82C-97FB-48FA-A5A5-C59BC9EF5DD7}" type="pres">
      <dgm:prSet presAssocID="{8069E398-77D2-42B3-A75C-5892B6DF97D2}" presName="tx1" presStyleLbl="revTx" presStyleIdx="0" presStyleCnt="4"/>
      <dgm:spPr/>
    </dgm:pt>
    <dgm:pt modelId="{23EB0886-8ED5-46AC-BFC9-641D2580A5AF}" type="pres">
      <dgm:prSet presAssocID="{8069E398-77D2-42B3-A75C-5892B6DF97D2}" presName="vert1" presStyleCnt="0"/>
      <dgm:spPr/>
    </dgm:pt>
    <dgm:pt modelId="{988BBD1F-E4D1-4C04-8C00-DC6E2F4FF609}" type="pres">
      <dgm:prSet presAssocID="{DD3F2725-3E0D-4D85-8B08-7BEEC166900C}" presName="thickLine" presStyleLbl="alignNode1" presStyleIdx="1" presStyleCnt="4"/>
      <dgm:spPr/>
    </dgm:pt>
    <dgm:pt modelId="{08D3216F-39A8-4F56-8A0B-733D35768493}" type="pres">
      <dgm:prSet presAssocID="{DD3F2725-3E0D-4D85-8B08-7BEEC166900C}" presName="horz1" presStyleCnt="0"/>
      <dgm:spPr/>
    </dgm:pt>
    <dgm:pt modelId="{3B31181C-4D95-4640-84FD-BC419DA3DDB1}" type="pres">
      <dgm:prSet presAssocID="{DD3F2725-3E0D-4D85-8B08-7BEEC166900C}" presName="tx1" presStyleLbl="revTx" presStyleIdx="1" presStyleCnt="4"/>
      <dgm:spPr/>
    </dgm:pt>
    <dgm:pt modelId="{606C2662-C84C-4414-9D5A-DF44FFA7BC4D}" type="pres">
      <dgm:prSet presAssocID="{DD3F2725-3E0D-4D85-8B08-7BEEC166900C}" presName="vert1" presStyleCnt="0"/>
      <dgm:spPr/>
    </dgm:pt>
    <dgm:pt modelId="{DCF51831-288E-49C3-B19D-1B7A4F052EB4}" type="pres">
      <dgm:prSet presAssocID="{26A51415-F65C-4C7B-802F-F21CB7F3B3BA}" presName="thickLine" presStyleLbl="alignNode1" presStyleIdx="2" presStyleCnt="4"/>
      <dgm:spPr/>
    </dgm:pt>
    <dgm:pt modelId="{570ED868-E34F-45D2-A9BC-A19F28204DF2}" type="pres">
      <dgm:prSet presAssocID="{26A51415-F65C-4C7B-802F-F21CB7F3B3BA}" presName="horz1" presStyleCnt="0"/>
      <dgm:spPr/>
    </dgm:pt>
    <dgm:pt modelId="{09271A70-6F48-4E9D-947C-108567904ADB}" type="pres">
      <dgm:prSet presAssocID="{26A51415-F65C-4C7B-802F-F21CB7F3B3BA}" presName="tx1" presStyleLbl="revTx" presStyleIdx="2" presStyleCnt="4"/>
      <dgm:spPr/>
    </dgm:pt>
    <dgm:pt modelId="{3BCC7C78-9FF3-4A9A-B881-140F33BA7BB6}" type="pres">
      <dgm:prSet presAssocID="{26A51415-F65C-4C7B-802F-F21CB7F3B3BA}" presName="vert1" presStyleCnt="0"/>
      <dgm:spPr/>
    </dgm:pt>
    <dgm:pt modelId="{46F6B571-4F6C-4D7E-ADAC-7F931CF88ABF}" type="pres">
      <dgm:prSet presAssocID="{9F434871-4E36-4B09-8EEA-CD714FF2FBD3}" presName="thickLine" presStyleLbl="alignNode1" presStyleIdx="3" presStyleCnt="4"/>
      <dgm:spPr/>
    </dgm:pt>
    <dgm:pt modelId="{30E9BFEB-9B75-4672-8BD9-293DDE7A5140}" type="pres">
      <dgm:prSet presAssocID="{9F434871-4E36-4B09-8EEA-CD714FF2FBD3}" presName="horz1" presStyleCnt="0"/>
      <dgm:spPr/>
    </dgm:pt>
    <dgm:pt modelId="{033829FF-AC26-43B8-A326-A58EE2253BD5}" type="pres">
      <dgm:prSet presAssocID="{9F434871-4E36-4B09-8EEA-CD714FF2FBD3}" presName="tx1" presStyleLbl="revTx" presStyleIdx="3" presStyleCnt="4"/>
      <dgm:spPr/>
    </dgm:pt>
    <dgm:pt modelId="{1816AD53-5B56-42C6-B8AD-3D9947D4A91F}" type="pres">
      <dgm:prSet presAssocID="{9F434871-4E36-4B09-8EEA-CD714FF2FBD3}" presName="vert1" presStyleCnt="0"/>
      <dgm:spPr/>
    </dgm:pt>
  </dgm:ptLst>
  <dgm:cxnLst>
    <dgm:cxn modelId="{DF2FF225-041C-489E-9E69-DA35EC28FEB7}" type="presOf" srcId="{26A51415-F65C-4C7B-802F-F21CB7F3B3BA}" destId="{09271A70-6F48-4E9D-947C-108567904ADB}" srcOrd="0" destOrd="0" presId="urn:microsoft.com/office/officeart/2008/layout/LinedList"/>
    <dgm:cxn modelId="{0CA36B42-D362-4259-AB3E-C8E9A668E399}" srcId="{5F70B6ED-A429-4164-B567-8F3A770E586B}" destId="{26A51415-F65C-4C7B-802F-F21CB7F3B3BA}" srcOrd="2" destOrd="0" parTransId="{4C172120-CFE8-4CF6-BDF0-D492A957B409}" sibTransId="{25B2B7F9-5274-476C-90A8-20BF6949780D}"/>
    <dgm:cxn modelId="{2E479986-3E49-466F-8CB0-FF593B17ED2E}" type="presOf" srcId="{9F434871-4E36-4B09-8EEA-CD714FF2FBD3}" destId="{033829FF-AC26-43B8-A326-A58EE2253BD5}" srcOrd="0" destOrd="0" presId="urn:microsoft.com/office/officeart/2008/layout/LinedList"/>
    <dgm:cxn modelId="{5D19E791-DC99-42CB-9178-B7BB8AAB963F}" srcId="{5F70B6ED-A429-4164-B567-8F3A770E586B}" destId="{9F434871-4E36-4B09-8EEA-CD714FF2FBD3}" srcOrd="3" destOrd="0" parTransId="{025DD133-9561-465B-9788-7F8CA2BB527B}" sibTransId="{706E977F-51D3-4187-AFDB-64668578AF52}"/>
    <dgm:cxn modelId="{F9F205A9-C8F8-4FA0-9A2B-6DAD00B0538D}" srcId="{5F70B6ED-A429-4164-B567-8F3A770E586B}" destId="{8069E398-77D2-42B3-A75C-5892B6DF97D2}" srcOrd="0" destOrd="0" parTransId="{23CC514D-76AF-4E4C-B33A-AD2EE8386476}" sibTransId="{7DDC6EE9-80B8-498F-9147-0D46F6B0E2FC}"/>
    <dgm:cxn modelId="{ADC162AB-1EFF-4501-8D81-8907CD92FD86}" srcId="{5F70B6ED-A429-4164-B567-8F3A770E586B}" destId="{DD3F2725-3E0D-4D85-8B08-7BEEC166900C}" srcOrd="1" destOrd="0" parTransId="{7D81DEB8-0E0B-424A-834D-596DD19279A6}" sibTransId="{92C11143-49F5-4AF8-A3F1-0D7FE149C013}"/>
    <dgm:cxn modelId="{5B4142C0-C348-4EF1-A2D5-804065277B7E}" type="presOf" srcId="{5F70B6ED-A429-4164-B567-8F3A770E586B}" destId="{997CED3E-90FD-4087-9EB1-BB8EAC032E5F}" srcOrd="0" destOrd="0" presId="urn:microsoft.com/office/officeart/2008/layout/LinedList"/>
    <dgm:cxn modelId="{391E49E1-1188-4FB2-B909-4E5DD8C9C568}" type="presOf" srcId="{8069E398-77D2-42B3-A75C-5892B6DF97D2}" destId="{3161E82C-97FB-48FA-A5A5-C59BC9EF5DD7}" srcOrd="0" destOrd="0" presId="urn:microsoft.com/office/officeart/2008/layout/LinedList"/>
    <dgm:cxn modelId="{E33C6FEF-61CE-4753-9EE5-164790C07CB1}" type="presOf" srcId="{DD3F2725-3E0D-4D85-8B08-7BEEC166900C}" destId="{3B31181C-4D95-4640-84FD-BC419DA3DDB1}" srcOrd="0" destOrd="0" presId="urn:microsoft.com/office/officeart/2008/layout/LinedList"/>
    <dgm:cxn modelId="{BED6BEBB-970D-4603-9BAF-026884CEA504}" type="presParOf" srcId="{997CED3E-90FD-4087-9EB1-BB8EAC032E5F}" destId="{BD7E12D4-7123-4E4D-8E59-CA1344BD6999}" srcOrd="0" destOrd="0" presId="urn:microsoft.com/office/officeart/2008/layout/LinedList"/>
    <dgm:cxn modelId="{0698E8E4-6D9A-4B49-A016-7D8315620C2B}" type="presParOf" srcId="{997CED3E-90FD-4087-9EB1-BB8EAC032E5F}" destId="{3C067EE3-2A10-4B0C-B097-C9D1104C4AAF}" srcOrd="1" destOrd="0" presId="urn:microsoft.com/office/officeart/2008/layout/LinedList"/>
    <dgm:cxn modelId="{08DE03F9-4016-4E0E-A142-7959D50E7C0C}" type="presParOf" srcId="{3C067EE3-2A10-4B0C-B097-C9D1104C4AAF}" destId="{3161E82C-97FB-48FA-A5A5-C59BC9EF5DD7}" srcOrd="0" destOrd="0" presId="urn:microsoft.com/office/officeart/2008/layout/LinedList"/>
    <dgm:cxn modelId="{287135BB-7371-498A-AA6D-5EE89D41B02B}" type="presParOf" srcId="{3C067EE3-2A10-4B0C-B097-C9D1104C4AAF}" destId="{23EB0886-8ED5-46AC-BFC9-641D2580A5AF}" srcOrd="1" destOrd="0" presId="urn:microsoft.com/office/officeart/2008/layout/LinedList"/>
    <dgm:cxn modelId="{8771FE07-A7F4-409F-99A6-C7C9F13D344D}" type="presParOf" srcId="{997CED3E-90FD-4087-9EB1-BB8EAC032E5F}" destId="{988BBD1F-E4D1-4C04-8C00-DC6E2F4FF609}" srcOrd="2" destOrd="0" presId="urn:microsoft.com/office/officeart/2008/layout/LinedList"/>
    <dgm:cxn modelId="{9E01EEEE-DA1B-428B-856C-9361EAC05C43}" type="presParOf" srcId="{997CED3E-90FD-4087-9EB1-BB8EAC032E5F}" destId="{08D3216F-39A8-4F56-8A0B-733D35768493}" srcOrd="3" destOrd="0" presId="urn:microsoft.com/office/officeart/2008/layout/LinedList"/>
    <dgm:cxn modelId="{52181765-8B7C-4F16-98E5-0F43BE7C5687}" type="presParOf" srcId="{08D3216F-39A8-4F56-8A0B-733D35768493}" destId="{3B31181C-4D95-4640-84FD-BC419DA3DDB1}" srcOrd="0" destOrd="0" presId="urn:microsoft.com/office/officeart/2008/layout/LinedList"/>
    <dgm:cxn modelId="{F1689AE2-BD18-4DC2-9AFC-77133AB59F4D}" type="presParOf" srcId="{08D3216F-39A8-4F56-8A0B-733D35768493}" destId="{606C2662-C84C-4414-9D5A-DF44FFA7BC4D}" srcOrd="1" destOrd="0" presId="urn:microsoft.com/office/officeart/2008/layout/LinedList"/>
    <dgm:cxn modelId="{324B18D5-4F08-4FD4-BE69-92CDA39EEC04}" type="presParOf" srcId="{997CED3E-90FD-4087-9EB1-BB8EAC032E5F}" destId="{DCF51831-288E-49C3-B19D-1B7A4F052EB4}" srcOrd="4" destOrd="0" presId="urn:microsoft.com/office/officeart/2008/layout/LinedList"/>
    <dgm:cxn modelId="{ED297E83-D2AC-48AE-A110-6553C5154FE7}" type="presParOf" srcId="{997CED3E-90FD-4087-9EB1-BB8EAC032E5F}" destId="{570ED868-E34F-45D2-A9BC-A19F28204DF2}" srcOrd="5" destOrd="0" presId="urn:microsoft.com/office/officeart/2008/layout/LinedList"/>
    <dgm:cxn modelId="{EB486A89-08D3-484E-B800-FB4C5E83E4FA}" type="presParOf" srcId="{570ED868-E34F-45D2-A9BC-A19F28204DF2}" destId="{09271A70-6F48-4E9D-947C-108567904ADB}" srcOrd="0" destOrd="0" presId="urn:microsoft.com/office/officeart/2008/layout/LinedList"/>
    <dgm:cxn modelId="{8E0B6BDB-75CE-4C72-B908-0EE16F554850}" type="presParOf" srcId="{570ED868-E34F-45D2-A9BC-A19F28204DF2}" destId="{3BCC7C78-9FF3-4A9A-B881-140F33BA7BB6}" srcOrd="1" destOrd="0" presId="urn:microsoft.com/office/officeart/2008/layout/LinedList"/>
    <dgm:cxn modelId="{867ABA89-489E-49A2-BB43-823B62829218}" type="presParOf" srcId="{997CED3E-90FD-4087-9EB1-BB8EAC032E5F}" destId="{46F6B571-4F6C-4D7E-ADAC-7F931CF88ABF}" srcOrd="6" destOrd="0" presId="urn:microsoft.com/office/officeart/2008/layout/LinedList"/>
    <dgm:cxn modelId="{1C5FB4CD-F1D3-40AD-9997-61BBFB1EDE87}" type="presParOf" srcId="{997CED3E-90FD-4087-9EB1-BB8EAC032E5F}" destId="{30E9BFEB-9B75-4672-8BD9-293DDE7A5140}" srcOrd="7" destOrd="0" presId="urn:microsoft.com/office/officeart/2008/layout/LinedList"/>
    <dgm:cxn modelId="{39E10EC8-99CD-4A59-8E27-50D4101969F6}" type="presParOf" srcId="{30E9BFEB-9B75-4672-8BD9-293DDE7A5140}" destId="{033829FF-AC26-43B8-A326-A58EE2253BD5}" srcOrd="0" destOrd="0" presId="urn:microsoft.com/office/officeart/2008/layout/LinedList"/>
    <dgm:cxn modelId="{87438FBD-C7BE-488F-AE17-6D14DCF39A32}" type="presParOf" srcId="{30E9BFEB-9B75-4672-8BD9-293DDE7A5140}" destId="{1816AD53-5B56-42C6-B8AD-3D9947D4A91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6AC870-71A0-4607-9556-CE41CF97DC6F}">
      <dsp:nvSpPr>
        <dsp:cNvPr id="0" name=""/>
        <dsp:cNvSpPr/>
      </dsp:nvSpPr>
      <dsp:spPr>
        <a:xfrm>
          <a:off x="0" y="25748"/>
          <a:ext cx="6286500" cy="786240"/>
        </a:xfrm>
        <a:prstGeom prst="roundRect">
          <a:avLst/>
        </a:prstGeom>
        <a:gradFill rotWithShape="0">
          <a:gsLst>
            <a:gs pos="85000">
              <a:schemeClr val="accent1">
                <a:lumMod val="75000"/>
              </a:schemeClr>
            </a:gs>
            <a:gs pos="0">
              <a:srgbClr val="514258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baseline="0" dirty="0"/>
            <a:t>HTML5 for structure</a:t>
          </a:r>
          <a:endParaRPr lang="en-US" sz="3200" kern="1200" dirty="0"/>
        </a:p>
      </dsp:txBody>
      <dsp:txXfrm>
        <a:off x="38381" y="64129"/>
        <a:ext cx="6209738" cy="709478"/>
      </dsp:txXfrm>
    </dsp:sp>
    <dsp:sp modelId="{D7A358DF-FA28-44E3-A4C4-A2720C04B18D}">
      <dsp:nvSpPr>
        <dsp:cNvPr id="0" name=""/>
        <dsp:cNvSpPr/>
      </dsp:nvSpPr>
      <dsp:spPr>
        <a:xfrm>
          <a:off x="0" y="904148"/>
          <a:ext cx="6286500" cy="786240"/>
        </a:xfrm>
        <a:prstGeom prst="roundRect">
          <a:avLst/>
        </a:prstGeom>
        <a:gradFill rotWithShape="0">
          <a:gsLst>
            <a:gs pos="0">
              <a:schemeClr val="accent1">
                <a:lumMod val="75000"/>
              </a:schemeClr>
            </a:gs>
            <a:gs pos="100000">
              <a:srgbClr val="514258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baseline="0" dirty="0"/>
            <a:t>CSS3 for styling</a:t>
          </a:r>
          <a:endParaRPr lang="en-US" sz="3200" kern="1200" dirty="0"/>
        </a:p>
      </dsp:txBody>
      <dsp:txXfrm>
        <a:off x="38381" y="942529"/>
        <a:ext cx="6209738" cy="709478"/>
      </dsp:txXfrm>
    </dsp:sp>
    <dsp:sp modelId="{7FAE53BF-D853-4EBC-B191-4A389885D8AE}">
      <dsp:nvSpPr>
        <dsp:cNvPr id="0" name=""/>
        <dsp:cNvSpPr/>
      </dsp:nvSpPr>
      <dsp:spPr>
        <a:xfrm>
          <a:off x="0" y="1782549"/>
          <a:ext cx="6286500" cy="786240"/>
        </a:xfrm>
        <a:prstGeom prst="roundRect">
          <a:avLst/>
        </a:prstGeom>
        <a:gradFill rotWithShape="0">
          <a:gsLst>
            <a:gs pos="0">
              <a:srgbClr val="514258"/>
            </a:gs>
            <a:gs pos="50000">
              <a:schemeClr val="accent1">
                <a:lumMod val="75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baseline="0" dirty="0"/>
            <a:t>Multi-page architecture</a:t>
          </a:r>
          <a:endParaRPr lang="en-US" sz="3200" kern="1200" dirty="0"/>
        </a:p>
      </dsp:txBody>
      <dsp:txXfrm>
        <a:off x="38381" y="1820930"/>
        <a:ext cx="6209738" cy="709478"/>
      </dsp:txXfrm>
    </dsp:sp>
    <dsp:sp modelId="{670659B3-81AD-4069-9E29-56434DFFA908}">
      <dsp:nvSpPr>
        <dsp:cNvPr id="0" name=""/>
        <dsp:cNvSpPr/>
      </dsp:nvSpPr>
      <dsp:spPr>
        <a:xfrm>
          <a:off x="0" y="2660949"/>
          <a:ext cx="6286500" cy="786240"/>
        </a:xfrm>
        <a:prstGeom prst="roundRect">
          <a:avLst/>
        </a:prstGeom>
        <a:gradFill rotWithShape="0">
          <a:gsLst>
            <a:gs pos="34000">
              <a:srgbClr val="514258"/>
            </a:gs>
            <a:gs pos="79000">
              <a:schemeClr val="accent3">
                <a:shade val="50000"/>
                <a:hueOff val="298019"/>
                <a:satOff val="-2470"/>
                <a:lumOff val="33414"/>
                <a:lumMod val="99000"/>
                <a:satMod val="120000"/>
                <a:shade val="78000"/>
                <a:alpha val="4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baseline="0" dirty="0"/>
            <a:t>External stylesheet</a:t>
          </a:r>
          <a:endParaRPr lang="en-US" sz="3200" kern="1200" dirty="0"/>
        </a:p>
      </dsp:txBody>
      <dsp:txXfrm>
        <a:off x="38381" y="2699330"/>
        <a:ext cx="6209738" cy="709478"/>
      </dsp:txXfrm>
    </dsp:sp>
    <dsp:sp modelId="{1217A47C-E310-4EA8-B131-CF96CC21BB18}">
      <dsp:nvSpPr>
        <dsp:cNvPr id="0" name=""/>
        <dsp:cNvSpPr/>
      </dsp:nvSpPr>
      <dsp:spPr>
        <a:xfrm>
          <a:off x="0" y="3539349"/>
          <a:ext cx="6286500" cy="786240"/>
        </a:xfrm>
        <a:prstGeom prst="roundRect">
          <a:avLst/>
        </a:prstGeom>
        <a:gradFill rotWithShape="0">
          <a:gsLst>
            <a:gs pos="57000">
              <a:schemeClr val="accent1">
                <a:lumMod val="50000"/>
              </a:schemeClr>
            </a:gs>
            <a:gs pos="100000">
              <a:schemeClr val="accent3">
                <a:shade val="50000"/>
                <a:hueOff val="149009"/>
                <a:satOff val="-1235"/>
                <a:lumOff val="167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baseline="0" dirty="0"/>
            <a:t>Beginner-friendly approach</a:t>
          </a:r>
          <a:endParaRPr lang="en-US" sz="3200" kern="1200" dirty="0"/>
        </a:p>
      </dsp:txBody>
      <dsp:txXfrm>
        <a:off x="38381" y="3577730"/>
        <a:ext cx="6209738" cy="7094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E12D4-7123-4E4D-8E59-CA1344BD6999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61E82C-97FB-48FA-A5A5-C59BC9EF5DD7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Georgia" panose="02040502050405020303" pitchFamily="18" charset="0"/>
            </a:rPr>
            <a:t>Combines social design and e-commerce</a:t>
          </a:r>
        </a:p>
      </dsp:txBody>
      <dsp:txXfrm>
        <a:off x="0" y="0"/>
        <a:ext cx="10515600" cy="1087834"/>
      </dsp:txXfrm>
    </dsp:sp>
    <dsp:sp modelId="{988BBD1F-E4D1-4C04-8C00-DC6E2F4FF609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31181C-4D95-4640-84FD-BC419DA3DDB1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Georgia" panose="02040502050405020303" pitchFamily="18" charset="0"/>
            </a:rPr>
            <a:t>Focused on women-centered experiences</a:t>
          </a:r>
        </a:p>
      </dsp:txBody>
      <dsp:txXfrm>
        <a:off x="0" y="1087834"/>
        <a:ext cx="10515600" cy="1087834"/>
      </dsp:txXfrm>
    </dsp:sp>
    <dsp:sp modelId="{DCF51831-288E-49C3-B19D-1B7A4F052EB4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271A70-6F48-4E9D-947C-108567904ADB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Georgia" panose="02040502050405020303" pitchFamily="18" charset="0"/>
            </a:rPr>
            <a:t>Strong beginner-level execution</a:t>
          </a:r>
        </a:p>
      </dsp:txBody>
      <dsp:txXfrm>
        <a:off x="0" y="2175669"/>
        <a:ext cx="10515600" cy="1087834"/>
      </dsp:txXfrm>
    </dsp:sp>
    <dsp:sp modelId="{46F6B571-4F6C-4D7E-ADAC-7F931CF88ABF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3829FF-AC26-43B8-A326-A58EE2253BD5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Georgia" panose="02040502050405020303" pitchFamily="18" charset="0"/>
            </a:rPr>
            <a:t>Scalable digital concept</a:t>
          </a:r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005510-A8BD-4206-8D1F-AC47C4389B81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FCDF8-8FB1-46D7-AFAB-7E428E1044DF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40185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FCDF8-8FB1-46D7-AFAB-7E428E1044DF}" type="slidenum">
              <a:rPr lang="en-SG" smtClean="0"/>
              <a:t>16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14048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31459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60796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59634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2133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197868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662415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79067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53031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29586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39650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47231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D767E41-C01C-4ABD-9B19-D8B80352B81A}" type="datetimeFigureOut">
              <a:rPr lang="en-SG" smtClean="0"/>
              <a:t>14/12/2025</a:t>
            </a:fld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5942425F-74DE-4DD9-950E-D25E4C5BAD78}" type="slidenum">
              <a:rPr lang="en-SG" smtClean="0"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17088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ock.adobe.com/images/id/11610792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ty.club/lists/suggestions/problem-solving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eladonsoft.com/best-practices/a-perfect-roadmap-short-guide-to-success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interest.com/pin/light-bulb-shining-brightly-in-the-dark-blue-sky--296322850495501339/" TargetMode="Externa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4F78F9D-72C7-9218-4D73-A643B530D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87681" y="4001729"/>
            <a:ext cx="8288594" cy="491613"/>
          </a:xfrm>
        </p:spPr>
        <p:txBody>
          <a:bodyPr>
            <a:normAutofit lnSpcReduction="10000"/>
          </a:bodyPr>
          <a:lstStyle/>
          <a:p>
            <a:r>
              <a:rPr lang="en-US" sz="3200" dirty="0">
                <a:latin typeface="French Script MT" panose="03020402040607040605" pitchFamily="66" charset="0"/>
                <a:cs typeface="Dreaming Outloud Script Pro" panose="020F0502020204030204" pitchFamily="66" charset="0"/>
              </a:rPr>
              <a:t>halal, women-only lounge inspired by bar aesthetics </a:t>
            </a:r>
          </a:p>
          <a:p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01AB73-7B9F-0202-818F-D0212F29D55E}"/>
              </a:ext>
            </a:extLst>
          </p:cNvPr>
          <p:cNvSpPr/>
          <p:nvPr/>
        </p:nvSpPr>
        <p:spPr>
          <a:xfrm>
            <a:off x="-1" y="2345967"/>
            <a:ext cx="12192001" cy="16557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200" dirty="0">
                <a:latin typeface="Broadway" panose="04040905080B02020502" pitchFamily="82" charset="0"/>
              </a:rPr>
              <a:t>    Velvet Pour </a:t>
            </a:r>
            <a:endParaRPr lang="en-SG" sz="7200" dirty="0">
              <a:latin typeface="Broadway" panose="04040905080B02020502" pitchFamily="82" charset="0"/>
            </a:endParaRPr>
          </a:p>
        </p:txBody>
      </p:sp>
      <p:pic>
        <p:nvPicPr>
          <p:cNvPr id="6" name="Picture 5" descr="A martini glass with olives on it&#10;&#10;AI-generated content may be incorrect.">
            <a:extLst>
              <a:ext uri="{FF2B5EF4-FFF2-40B4-BE49-F238E27FC236}">
                <a16:creationId xmlns:a16="http://schemas.microsoft.com/office/drawing/2014/main" id="{2AB708C7-69A3-23C1-9A05-79A9BBED05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2223" y="28443"/>
            <a:ext cx="5097109" cy="67138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F70904-31FF-B56A-5612-28427F0A8FAE}"/>
              </a:ext>
            </a:extLst>
          </p:cNvPr>
          <p:cNvSpPr txBox="1"/>
          <p:nvPr/>
        </p:nvSpPr>
        <p:spPr>
          <a:xfrm>
            <a:off x="112668" y="5996087"/>
            <a:ext cx="1557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Nawal Fatima</a:t>
            </a:r>
          </a:p>
          <a:p>
            <a:r>
              <a:rPr lang="en-US" dirty="0"/>
              <a:t>Rabiey Asif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84457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ueberry&#10;&#10;AI-generated content may be incorrect.">
            <a:extLst>
              <a:ext uri="{FF2B5EF4-FFF2-40B4-BE49-F238E27FC236}">
                <a16:creationId xmlns:a16="http://schemas.microsoft.com/office/drawing/2014/main" id="{872C36D1-7787-CB73-7350-A6D78F880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l="14667" r="1" b="1"/>
          <a:stretch>
            <a:fillRect/>
          </a:stretch>
        </p:blipFill>
        <p:spPr>
          <a:xfrm>
            <a:off x="0" y="-31114"/>
            <a:ext cx="12192001" cy="685799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EB2B82E-9519-13BE-F662-21976E2C7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43" y="1170650"/>
            <a:ext cx="9873914" cy="45283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B9439E-6D08-812B-C51E-E6541E4ED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754" y="2021904"/>
            <a:ext cx="3703486" cy="2751955"/>
          </a:xfrm>
        </p:spPr>
        <p:txBody>
          <a:bodyPr anchor="t">
            <a:normAutofit/>
          </a:bodyPr>
          <a:lstStyle/>
          <a:p>
            <a:r>
              <a:rPr lang="en-SG" dirty="0">
                <a:latin typeface="Georgia Pro Cond" panose="020F0502020204030204" pitchFamily="18" charset="0"/>
              </a:rPr>
              <a:t>Visual Design Strategy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111A9F-5A83-81E0-CD78-A5959435D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47465" y="1762828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EE020-9424-1370-2E79-50ED74E85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1951" y="2021904"/>
            <a:ext cx="4540701" cy="349616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Dark theme for chic energetic look.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Accent colors for contrast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Strong typography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Clean spacing for usability</a:t>
            </a:r>
          </a:p>
          <a:p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83898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A771-0EB7-C806-168E-AC374C412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4175" y="458910"/>
            <a:ext cx="10515600" cy="1325563"/>
          </a:xfrm>
        </p:spPr>
        <p:txBody>
          <a:bodyPr/>
          <a:lstStyle/>
          <a:p>
            <a:r>
              <a:rPr lang="en-SG" dirty="0">
                <a:latin typeface="Georgia Pro Cond Black" panose="02040A06050405020203" pitchFamily="18" charset="0"/>
              </a:rPr>
              <a:t>Technical Implementation</a:t>
            </a:r>
            <a:endParaRPr lang="en-SG" dirty="0"/>
          </a:p>
        </p:txBody>
      </p:sp>
      <p:graphicFrame>
        <p:nvGraphicFramePr>
          <p:cNvPr id="4" name="Rectangle 1">
            <a:extLst>
              <a:ext uri="{FF2B5EF4-FFF2-40B4-BE49-F238E27FC236}">
                <a16:creationId xmlns:a16="http://schemas.microsoft.com/office/drawing/2014/main" id="{E4E80CE3-A953-385C-0AD0-0F249EFB1D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1066834"/>
              </p:ext>
            </p:extLst>
          </p:nvPr>
        </p:nvGraphicFramePr>
        <p:xfrm>
          <a:off x="5448300" y="1620350"/>
          <a:ext cx="62865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F0C2E6A-3B0C-C945-21CE-441B2F6742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1444725"/>
            <a:ext cx="4392488" cy="4843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1835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218ACB-7504-24F5-D112-0B721104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78" y="748607"/>
            <a:ext cx="5251316" cy="1807305"/>
          </a:xfrm>
        </p:spPr>
        <p:txBody>
          <a:bodyPr>
            <a:normAutofit/>
          </a:bodyPr>
          <a:lstStyle/>
          <a:p>
            <a:r>
              <a:rPr lang="en-SG" dirty="0">
                <a:latin typeface="Georgia Pro Cond Black" panose="02040A06050405020203" pitchFamily="18" charset="0"/>
              </a:rPr>
              <a:t>Challenges Faced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79421-C147-8552-732F-A450A2160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Multi-page navigation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Layout alignment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Design consistency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Working without JavaScript</a:t>
            </a:r>
          </a:p>
          <a:p>
            <a:endParaRPr lang="en-SG" sz="2000" dirty="0"/>
          </a:p>
        </p:txBody>
      </p:sp>
      <p:pic>
        <p:nvPicPr>
          <p:cNvPr id="4" name="Picture 3" descr="A red circle with a white exclamation mark&#10;&#10;AI-generated content may be incorrect.">
            <a:extLst>
              <a:ext uri="{FF2B5EF4-FFF2-40B4-BE49-F238E27FC236}">
                <a16:creationId xmlns:a16="http://schemas.microsoft.com/office/drawing/2014/main" id="{99217D1D-A1FF-4DEC-208A-64031490F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00" b="95000" l="4400" r="95700">
                        <a14:foregroundMark x1="8700" y1="51300" x2="8700" y2="51300"/>
                        <a14:foregroundMark x1="4400" y1="50300" x2="4400" y2="50300"/>
                        <a14:foregroundMark x1="54400" y1="5000" x2="54400" y2="5000"/>
                        <a14:foregroundMark x1="95700" y1="49300" x2="95700" y2="49300"/>
                        <a14:foregroundMark x1="51700" y1="95000" x2="51700" y2="9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862" r="7192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8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4" name="Content Placeholder 3" descr="A group of people's heads with gears and light bulbs&#10;&#10;AI-generated content may be incorrect.">
            <a:extLst>
              <a:ext uri="{FF2B5EF4-FFF2-40B4-BE49-F238E27FC236}">
                <a16:creationId xmlns:a16="http://schemas.microsoft.com/office/drawing/2014/main" id="{AF9CBF4B-69CA-E30A-1B99-5C82D4F94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3864"/>
          <a:stretch>
            <a:fillRect/>
          </a:stretch>
        </p:blipFill>
        <p:spPr>
          <a:xfrm>
            <a:off x="20" y="149775"/>
            <a:ext cx="12191980" cy="68567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B0CCCBF-7558-3511-F18D-DCA9FAFB8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700" y="889031"/>
            <a:ext cx="10360025" cy="1219200"/>
          </a:xfrm>
        </p:spPr>
        <p:txBody>
          <a:bodyPr>
            <a:normAutofit/>
          </a:bodyPr>
          <a:lstStyle/>
          <a:p>
            <a:r>
              <a:rPr lang="en-SG" sz="4000" dirty="0">
                <a:latin typeface="Georgia Pro Cond Black" panose="02040A06050405020203" pitchFamily="18" charset="0"/>
              </a:rPr>
              <a:t>Solutions &amp; Learnings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8B935-D984-0CCD-301B-DE71952E487D}"/>
              </a:ext>
            </a:extLst>
          </p:cNvPr>
          <p:cNvSpPr txBox="1"/>
          <p:nvPr/>
        </p:nvSpPr>
        <p:spPr>
          <a:xfrm>
            <a:off x="1155700" y="2183118"/>
            <a:ext cx="78359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600" dirty="0">
                <a:latin typeface="Georgia" panose="02040502050405020303" pitchFamily="18" charset="0"/>
              </a:rPr>
              <a:t>Used Flexbox &amp; Grid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600" dirty="0">
                <a:latin typeface="Georgia" panose="02040502050405020303" pitchFamily="18" charset="0"/>
              </a:rPr>
              <a:t>Modular CSS classes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600" dirty="0">
                <a:latin typeface="Georgia" panose="02040502050405020303" pitchFamily="18" charset="0"/>
              </a:rPr>
              <a:t>Step-by-step testing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3600" dirty="0">
                <a:latin typeface="Georgia" panose="02040502050405020303" pitchFamily="18" charset="0"/>
              </a:rPr>
              <a:t>Improved code readability</a:t>
            </a:r>
          </a:p>
        </p:txBody>
      </p:sp>
    </p:spTree>
    <p:extLst>
      <p:ext uri="{BB962C8B-B14F-4D97-AF65-F5344CB8AC3E}">
        <p14:creationId xmlns:p14="http://schemas.microsoft.com/office/powerpoint/2010/main" val="206721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A road with pin pointers on it&#10;&#10;AI-generated content may be incorrect.">
            <a:extLst>
              <a:ext uri="{FF2B5EF4-FFF2-40B4-BE49-F238E27FC236}">
                <a16:creationId xmlns:a16="http://schemas.microsoft.com/office/drawing/2014/main" id="{D2437709-1B7A-8396-6024-04C2FAB6A6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4254" r="9373" b="-1"/>
          <a:stretch>
            <a:fillRect/>
          </a:stretch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709867-0E3A-FDAA-53F3-A8BC184E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60" y="990733"/>
            <a:ext cx="5251316" cy="1627636"/>
          </a:xfrm>
        </p:spPr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  <a:latin typeface="Georgia Pro Cond Black" panose="02040A06050405020203" pitchFamily="18" charset="0"/>
              </a:rPr>
              <a:t>Future Scope</a:t>
            </a:r>
            <a:endParaRPr lang="en-SG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8335-83B0-FABC-9360-17FFE89B9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18369"/>
            <a:ext cx="4619621" cy="3957178"/>
          </a:xfrm>
        </p:spPr>
        <p:txBody>
          <a:bodyPr>
            <a:norm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rgbClr val="FFFFFF"/>
                </a:solidFill>
                <a:latin typeface="Georgia" panose="02040502050405020303" pitchFamily="18" charset="0"/>
              </a:rPr>
              <a:t>Online checkout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rgbClr val="FFFFFF"/>
                </a:solidFill>
                <a:latin typeface="Georgia" panose="02040502050405020303" pitchFamily="18" charset="0"/>
              </a:rPr>
              <a:t>Event bookings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rgbClr val="FFFFFF"/>
                </a:solidFill>
                <a:latin typeface="Georgia" panose="02040502050405020303" pitchFamily="18" charset="0"/>
              </a:rPr>
              <a:t>User uploads for Vault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solidFill>
                  <a:srgbClr val="FFFFFF"/>
                </a:solidFill>
                <a:latin typeface="Georgia" panose="02040502050405020303" pitchFamily="18" charset="0"/>
              </a:rPr>
              <a:t>Mobile optimization</a:t>
            </a:r>
          </a:p>
          <a:p>
            <a:endParaRPr lang="en-SG" sz="2000" dirty="0">
              <a:solidFill>
                <a:srgbClr val="FFFFFF"/>
              </a:solidFill>
            </a:endParaRPr>
          </a:p>
        </p:txBody>
      </p:sp>
      <p:pic>
        <p:nvPicPr>
          <p:cNvPr id="4" name="Picture 3" descr="A light bulb with a bright light&#10;&#10;AI-generated content may be incorrect.">
            <a:extLst>
              <a:ext uri="{FF2B5EF4-FFF2-40B4-BE49-F238E27FC236}">
                <a16:creationId xmlns:a16="http://schemas.microsoft.com/office/drawing/2014/main" id="{C8EE4C8C-9DE3-8C91-0F13-A22E38DCD0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3780" r="2" b="19451"/>
          <a:stretch>
            <a:fillRect/>
          </a:stretch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7199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sco ball from a ceiling&#10;&#10;AI-generated content may be incorrect.">
            <a:extLst>
              <a:ext uri="{FF2B5EF4-FFF2-40B4-BE49-F238E27FC236}">
                <a16:creationId xmlns:a16="http://schemas.microsoft.com/office/drawing/2014/main" id="{74E7AC1B-BAEF-4E57-F018-4C1CEF7D29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14300" y="941434"/>
            <a:ext cx="10515600" cy="5916566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D9D45CA-E9EE-85B7-B0AD-C363111606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97300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F3ED98BB-01FD-A1A1-B3B2-214039F336E8}"/>
              </a:ext>
            </a:extLst>
          </p:cNvPr>
          <p:cNvSpPr txBox="1">
            <a:spLocks/>
          </p:cNvSpPr>
          <p:nvPr/>
        </p:nvSpPr>
        <p:spPr>
          <a:xfrm>
            <a:off x="1003300" y="5000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dirty="0">
                <a:latin typeface="Georgia Pro Cond Black" panose="02040A06050405020203" pitchFamily="18" charset="0"/>
              </a:rPr>
              <a:t>Conclusion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2054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6395999-hd_1080_1920_25fps">
            <a:hlinkClick r:id="" action="ppaction://media"/>
            <a:extLst>
              <a:ext uri="{FF2B5EF4-FFF2-40B4-BE49-F238E27FC236}">
                <a16:creationId xmlns:a16="http://schemas.microsoft.com/office/drawing/2014/main" id="{CCBC636E-CBF2-A435-2FEE-92CB03171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1716" y="186849"/>
            <a:ext cx="10668567" cy="612068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09E040-8225-2CFE-2663-E6095D97F10E}"/>
              </a:ext>
            </a:extLst>
          </p:cNvPr>
          <p:cNvSpPr txBox="1"/>
          <p:nvPr/>
        </p:nvSpPr>
        <p:spPr>
          <a:xfrm>
            <a:off x="3143672" y="5757058"/>
            <a:ext cx="5904656" cy="110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200" dirty="0">
                <a:latin typeface="Broadway" panose="04040905080B02020502" pitchFamily="82" charset="0"/>
              </a:rPr>
              <a:t>Thank You </a:t>
            </a:r>
            <a:endParaRPr lang="en-SG" sz="7200" dirty="0"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543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1993F-89CB-6D79-A0BE-2CF1A0C38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480" y="500062"/>
            <a:ext cx="10515600" cy="1325563"/>
          </a:xfrm>
        </p:spPr>
        <p:txBody>
          <a:bodyPr/>
          <a:lstStyle/>
          <a:p>
            <a:r>
              <a:rPr lang="en-US" dirty="0">
                <a:latin typeface="Georgia Pro Cond Black" panose="02040A06050405020203" pitchFamily="18" charset="0"/>
              </a:rPr>
              <a:t>Introduction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FF2B4-0108-F89A-E818-C0BDEDEF0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5560" y="1825625"/>
            <a:ext cx="4968240" cy="4351338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Velvet Pour is a conceptual social lounge.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Designed exclusively for women.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Georgia" panose="02040502050405020303" pitchFamily="18" charset="0"/>
              </a:rPr>
              <a:t>Focused on celebration, and connection.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2C0B8B-C8B9-6065-EC2B-BFE0B7844FBE}"/>
              </a:ext>
            </a:extLst>
          </p:cNvPr>
          <p:cNvSpPr/>
          <p:nvPr/>
        </p:nvSpPr>
        <p:spPr>
          <a:xfrm>
            <a:off x="381000" y="182880"/>
            <a:ext cx="5943600" cy="649224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5" name="Picture 4" descr="A room with a long couch and tables and chandeliers&#10;&#10;AI-generated content may be incorrect.">
            <a:extLst>
              <a:ext uri="{FF2B5EF4-FFF2-40B4-BE49-F238E27FC236}">
                <a16:creationId xmlns:a16="http://schemas.microsoft.com/office/drawing/2014/main" id="{777A97F4-04BE-59C8-7EE8-D7FD4EBC5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49" y="182880"/>
            <a:ext cx="5604551" cy="64922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11935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A609-80E2-66D2-F6BE-D9F78DCAA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486410"/>
            <a:ext cx="10515600" cy="1325563"/>
          </a:xfrm>
        </p:spPr>
        <p:txBody>
          <a:bodyPr/>
          <a:lstStyle/>
          <a:p>
            <a:r>
              <a:rPr lang="en-US" dirty="0">
                <a:latin typeface="Georgia Pro Cond Black" panose="02040A06050405020203" pitchFamily="18" charset="0"/>
              </a:rPr>
              <a:t>Reason for Choosing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AFB2A-52CE-3079-D6EC-5BBB4653E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157"/>
            <a:ext cx="4953000" cy="4351338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Limited women-focused style spaces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Lack of social venues prioritizing safety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Few digital platforms for such concepts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Existing spaces often exclude comfort and control</a:t>
            </a:r>
          </a:p>
          <a:p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289701-0685-4AD2-2E5C-E18665CD5BE7}"/>
              </a:ext>
            </a:extLst>
          </p:cNvPr>
          <p:cNvSpPr/>
          <p:nvPr/>
        </p:nvSpPr>
        <p:spPr>
          <a:xfrm>
            <a:off x="6400800" y="274320"/>
            <a:ext cx="5577840" cy="6309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5" name="Picture 4" descr="A room with a stone wall and a couch and tables&#10;&#10;AI-generated content may be incorrect.">
            <a:extLst>
              <a:ext uri="{FF2B5EF4-FFF2-40B4-BE49-F238E27FC236}">
                <a16:creationId xmlns:a16="http://schemas.microsoft.com/office/drawing/2014/main" id="{7BB56B25-29DE-FE71-9AB0-C2F7A3868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959" y="389468"/>
            <a:ext cx="5196840" cy="61942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2592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078B-9ED3-B5F6-ABC1-168D1DB60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5560" y="746125"/>
            <a:ext cx="10515600" cy="1325563"/>
          </a:xfrm>
        </p:spPr>
        <p:txBody>
          <a:bodyPr/>
          <a:lstStyle/>
          <a:p>
            <a:r>
              <a:rPr lang="en-SG" dirty="0">
                <a:latin typeface="Georgia Pro Cond Black" panose="02040A06050405020203" pitchFamily="18" charset="0"/>
              </a:rPr>
              <a:t>Project Objective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B331F-0FC3-F956-67CA-E9DBEFDA0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6440" y="2453640"/>
            <a:ext cx="6248400" cy="4576763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Design a women-centered social venue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Develop a service-based e-commerce website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Provide online browsing, ordering &amp; reservations</a:t>
            </a:r>
          </a:p>
          <a:p>
            <a:endParaRPr lang="en-SG" dirty="0"/>
          </a:p>
        </p:txBody>
      </p:sp>
      <p:pic>
        <p:nvPicPr>
          <p:cNvPr id="5" name="Picture 4" descr="A glass with a drink and fruit&#10;&#10;AI-generated content may be incorrect.">
            <a:extLst>
              <a:ext uri="{FF2B5EF4-FFF2-40B4-BE49-F238E27FC236}">
                <a16:creationId xmlns:a16="http://schemas.microsoft.com/office/drawing/2014/main" id="{BBCB3B72-6BA3-7116-8C27-3C777D866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41" y="521330"/>
            <a:ext cx="4543699" cy="58153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5828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3F5877B-98C7-49DD-83AB-0F6F57CB6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table with drinks on it and a sunset in the background&#10;&#10;AI-generated content may be incorrect.">
            <a:extLst>
              <a:ext uri="{FF2B5EF4-FFF2-40B4-BE49-F238E27FC236}">
                <a16:creationId xmlns:a16="http://schemas.microsoft.com/office/drawing/2014/main" id="{31498DCD-DB7C-A8A5-03A1-EF5D8AF998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187"/>
          <a:stretch>
            <a:fillRect/>
          </a:stretch>
        </p:blipFill>
        <p:spPr>
          <a:xfrm>
            <a:off x="7364078" y="-18"/>
            <a:ext cx="4827922" cy="6857999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4" name="Picture 3" descr="A group of people holding sparklers&#10;&#10;AI-generated content may be incorrect.">
            <a:extLst>
              <a:ext uri="{FF2B5EF4-FFF2-40B4-BE49-F238E27FC236}">
                <a16:creationId xmlns:a16="http://schemas.microsoft.com/office/drawing/2014/main" id="{A19E6838-C670-E28C-9E87-57894CBD99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6096"/>
          <a:stretch>
            <a:fillRect/>
          </a:stretch>
        </p:blipFill>
        <p:spPr>
          <a:xfrm>
            <a:off x="3119360" y="18"/>
            <a:ext cx="4966290" cy="6857999"/>
          </a:xfrm>
          <a:custGeom>
            <a:avLst/>
            <a:gdLst/>
            <a:ahLst/>
            <a:cxnLst/>
            <a:rect l="l" t="t" r="r" b="b"/>
            <a:pathLst>
              <a:path w="4966290" h="6857999">
                <a:moveTo>
                  <a:pt x="0" y="0"/>
                </a:moveTo>
                <a:lnTo>
                  <a:pt x="4188230" y="0"/>
                </a:lnTo>
                <a:lnTo>
                  <a:pt x="4295735" y="210478"/>
                </a:lnTo>
                <a:cubicBezTo>
                  <a:pt x="4719089" y="1127919"/>
                  <a:pt x="4966290" y="2233909"/>
                  <a:pt x="4966290" y="3424428"/>
                </a:cubicBezTo>
                <a:cubicBezTo>
                  <a:pt x="4966290" y="4614948"/>
                  <a:pt x="4719089" y="5720938"/>
                  <a:pt x="4295735" y="6638378"/>
                </a:cubicBezTo>
                <a:lnTo>
                  <a:pt x="4183560" y="6857999"/>
                </a:lnTo>
                <a:lnTo>
                  <a:pt x="53039" y="6857999"/>
                </a:lnTo>
                <a:lnTo>
                  <a:pt x="132047" y="6695338"/>
                </a:lnTo>
                <a:cubicBezTo>
                  <a:pt x="555401" y="5777898"/>
                  <a:pt x="802602" y="4671908"/>
                  <a:pt x="802602" y="3481388"/>
                </a:cubicBezTo>
                <a:cubicBezTo>
                  <a:pt x="802602" y="2191659"/>
                  <a:pt x="512484" y="1001134"/>
                  <a:pt x="22579" y="42066"/>
                </a:cubicBezTo>
                <a:close/>
              </a:path>
            </a:pathLst>
          </a:cu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4EA91930-66BC-4C41-B4F5-C31EB216F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313CF8F-B436-401E-9575-DE0F8E8B5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CF118-6060-9548-AC25-28CF41DF5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1038"/>
            <a:ext cx="3605784" cy="1325563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latin typeface="Georgia Pro Cond Black" panose="02040A06050405020203" pitchFamily="18" charset="0"/>
              </a:rPr>
              <a:t>Concept &amp; Inspiration</a:t>
            </a:r>
            <a:endParaRPr lang="en-SG" sz="3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38CFE9-C30A-4551-ACCB-D5808FBC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41D9B-7B27-30FF-D802-39448EC8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171"/>
            <a:ext cx="3300984" cy="3918792"/>
          </a:xfrm>
        </p:spPr>
        <p:txBody>
          <a:bodyPr>
            <a:norm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2400" dirty="0">
                <a:latin typeface="Arial" panose="020B0604020202020204" pitchFamily="34" charset="0"/>
              </a:rPr>
              <a:t>Energetic,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  Celebratory environment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2400" dirty="0">
                <a:latin typeface="Arial" panose="020B0604020202020204" pitchFamily="34" charset="0"/>
              </a:rPr>
              <a:t>VIP-style ambiance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2400" dirty="0">
                <a:latin typeface="Arial" panose="020B0604020202020204" pitchFamily="34" charset="0"/>
              </a:rPr>
              <a:t>Space designed for connection and expression</a:t>
            </a:r>
          </a:p>
          <a:p>
            <a:endParaRPr lang="en-SG" sz="1800" dirty="0"/>
          </a:p>
        </p:txBody>
      </p:sp>
    </p:spTree>
    <p:extLst>
      <p:ext uri="{BB962C8B-B14F-4D97-AF65-F5344CB8AC3E}">
        <p14:creationId xmlns:p14="http://schemas.microsoft.com/office/powerpoint/2010/main" val="192799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81E3-B8AF-43FD-DB4D-CA56D5B5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0" y="1088231"/>
            <a:ext cx="4823460" cy="1325563"/>
          </a:xfrm>
        </p:spPr>
        <p:txBody>
          <a:bodyPr/>
          <a:lstStyle/>
          <a:p>
            <a:r>
              <a:rPr lang="en-SG" dirty="0">
                <a:latin typeface="Georgia Pro Cond Black" panose="02040A06050405020203" pitchFamily="18" charset="0"/>
              </a:rPr>
              <a:t>E-Commerce Features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C2F5F-4D6E-F1B8-3593-F0C3709AF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3167" y="2713898"/>
            <a:ext cx="4053840" cy="4351338"/>
          </a:xfrm>
        </p:spPr>
        <p:txBody>
          <a:bodyPr/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Online product catalog (menu)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Visible pricing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Call-to-order integration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Digital reservations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>
                <a:latin typeface="Georgia" panose="02040502050405020303" pitchFamily="18" charset="0"/>
              </a:rPr>
              <a:t>Customer interaction features</a:t>
            </a:r>
          </a:p>
          <a:p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6562C0-0C82-F9BF-AFF6-31727BB7F612}"/>
              </a:ext>
            </a:extLst>
          </p:cNvPr>
          <p:cNvSpPr/>
          <p:nvPr/>
        </p:nvSpPr>
        <p:spPr>
          <a:xfrm>
            <a:off x="399081" y="113967"/>
            <a:ext cx="7309519" cy="674403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C7AAB9-1463-63B5-632E-A1D88E618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16" y="3571860"/>
            <a:ext cx="6242839" cy="3172173"/>
          </a:xfrm>
          <a:prstGeom prst="round2DiagRect">
            <a:avLst/>
          </a:prstGeom>
          <a:ln w="38100" cap="sq">
            <a:noFill/>
            <a:prstDash val="solid"/>
            <a:miter lim="800000"/>
          </a:ln>
          <a:effectLst>
            <a:glow rad="228600">
              <a:schemeClr val="accent3">
                <a:lumMod val="40000"/>
                <a:lumOff val="60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 descr="A screenshot of a menu&#10;&#10;AI-generated content may be incorrect.">
            <a:extLst>
              <a:ext uri="{FF2B5EF4-FFF2-40B4-BE49-F238E27FC236}">
                <a16:creationId xmlns:a16="http://schemas.microsoft.com/office/drawing/2014/main" id="{3A9828BF-0860-F43E-4CF8-ECD579E28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093" y="350278"/>
            <a:ext cx="6120680" cy="3316659"/>
          </a:xfrm>
          <a:prstGeom prst="round2DiagRect">
            <a:avLst/>
          </a:prstGeom>
          <a:ln w="38100" cap="sq">
            <a:noFill/>
            <a:prstDash val="solid"/>
            <a:miter lim="800000"/>
          </a:ln>
          <a:effectLst>
            <a:glow rad="228600">
              <a:schemeClr val="accent3">
                <a:lumMod val="40000"/>
                <a:lumOff val="60000"/>
                <a:alpha val="40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376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2ACBCF-65C5-6A57-FAEF-D27FADDDB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CDFA06E5-F6A4-2C13-5045-D36BC21986F1}"/>
              </a:ext>
            </a:extLst>
          </p:cNvPr>
          <p:cNvSpPr/>
          <p:nvPr/>
        </p:nvSpPr>
        <p:spPr>
          <a:xfrm>
            <a:off x="6676782" y="32692"/>
            <a:ext cx="6624736" cy="6858000"/>
          </a:xfrm>
          <a:prstGeom prst="ellipse">
            <a:avLst/>
          </a:prstGeom>
          <a:solidFill>
            <a:srgbClr val="514258"/>
          </a:solidFill>
          <a:ln>
            <a:noFill/>
            <a:miter lim="800000"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30E0B1-7BE8-9870-68DF-38DE32608877}"/>
              </a:ext>
            </a:extLst>
          </p:cNvPr>
          <p:cNvSpPr/>
          <p:nvPr/>
        </p:nvSpPr>
        <p:spPr>
          <a:xfrm>
            <a:off x="3765014" y="74016"/>
            <a:ext cx="6624736" cy="6858000"/>
          </a:xfrm>
          <a:prstGeom prst="ellipse">
            <a:avLst/>
          </a:prstGeom>
          <a:solidFill>
            <a:srgbClr val="AB1919"/>
          </a:solidFill>
          <a:ln>
            <a:noFill/>
            <a:miter lim="800000"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07AF8B7-D51E-C157-4FA7-4F42B80D18AC}"/>
              </a:ext>
            </a:extLst>
          </p:cNvPr>
          <p:cNvSpPr/>
          <p:nvPr/>
        </p:nvSpPr>
        <p:spPr>
          <a:xfrm>
            <a:off x="1756833" y="67419"/>
            <a:ext cx="6624736" cy="6858000"/>
          </a:xfrm>
          <a:prstGeom prst="ellipse">
            <a:avLst/>
          </a:prstGeom>
          <a:solidFill>
            <a:srgbClr val="6C0000"/>
          </a:solidFill>
          <a:ln>
            <a:noFill/>
            <a:miter lim="800000"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B63C655-F5B5-3A40-7923-8A7251E15E7D}"/>
              </a:ext>
            </a:extLst>
          </p:cNvPr>
          <p:cNvSpPr/>
          <p:nvPr/>
        </p:nvSpPr>
        <p:spPr>
          <a:xfrm>
            <a:off x="-251348" y="26095"/>
            <a:ext cx="6624736" cy="68580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  <a:miter lim="800000"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                                </a:t>
            </a:r>
            <a:endParaRPr lang="en-SG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C75830A-9A54-7876-73E2-A456D4B8E79C}"/>
              </a:ext>
            </a:extLst>
          </p:cNvPr>
          <p:cNvSpPr/>
          <p:nvPr/>
        </p:nvSpPr>
        <p:spPr>
          <a:xfrm>
            <a:off x="-2459662" y="8731"/>
            <a:ext cx="6624736" cy="68580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  <a:miter lim="800000"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SG" dirty="0"/>
          </a:p>
        </p:txBody>
      </p:sp>
      <p:pic>
        <p:nvPicPr>
          <p:cNvPr id="18" name="Picture 17" descr="A black silhouette of a person's face&#10;&#10;AI-generated content may be incorrect.">
            <a:extLst>
              <a:ext uri="{FF2B5EF4-FFF2-40B4-BE49-F238E27FC236}">
                <a16:creationId xmlns:a16="http://schemas.microsoft.com/office/drawing/2014/main" id="{F15258B6-8548-0CD5-EA21-982006723B5A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447" b="98532" l="3540" r="97124">
                        <a14:foregroundMark x1="8850" y1="63622" x2="8850" y2="63622"/>
                        <a14:foregroundMark x1="8850" y1="63622" x2="8850" y2="63622"/>
                        <a14:foregroundMark x1="3540" y1="57096" x2="3540" y2="57096"/>
                        <a14:foregroundMark x1="97345" y1="42741" x2="97345" y2="42741"/>
                        <a14:foregroundMark x1="84071" y1="6036" x2="84071" y2="6036"/>
                        <a14:foregroundMark x1="84071" y1="2447" x2="84071" y2="2447"/>
                        <a14:foregroundMark x1="37168" y1="93638" x2="37168" y2="93638"/>
                        <a14:foregroundMark x1="45575" y1="98532" x2="45575" y2="985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5885" y="1484785"/>
            <a:ext cx="3444538" cy="46714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77774DB-E427-776B-8425-25BEB60B549E}"/>
              </a:ext>
            </a:extLst>
          </p:cNvPr>
          <p:cNvSpPr txBox="1">
            <a:spLocks/>
          </p:cNvSpPr>
          <p:nvPr/>
        </p:nvSpPr>
        <p:spPr>
          <a:xfrm>
            <a:off x="3487030" y="497422"/>
            <a:ext cx="8064895" cy="1219200"/>
          </a:xfrm>
          <a:prstGeom prst="rect">
            <a:avLst/>
          </a:prstGeom>
          <a:effectLst/>
        </p:spPr>
        <p:txBody>
          <a:bodyPr vert="horz" lIns="121899" tIns="60949" rIns="121899" bIns="60949" rtlCol="0" anchor="b" anchorCtr="0">
            <a:normAutofit/>
          </a:bodyPr>
          <a:lstStyle>
            <a:lvl1pPr algn="l" defTabSz="121898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Georgia Pro Cond Black" panose="02040A06050405020203" pitchFamily="18" charset="0"/>
              </a:rPr>
              <a:t>Target Audience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0584AE-E842-4C3A-E121-4890EE07B345}"/>
              </a:ext>
            </a:extLst>
          </p:cNvPr>
          <p:cNvSpPr txBox="1"/>
          <p:nvPr/>
        </p:nvSpPr>
        <p:spPr>
          <a:xfrm>
            <a:off x="5730551" y="2985510"/>
            <a:ext cx="2530922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Socializing</a:t>
            </a:r>
          </a:p>
          <a:p>
            <a:pPr algn="r"/>
            <a:r>
              <a:rPr lang="en-US" sz="2800" dirty="0"/>
              <a:t>Space </a:t>
            </a:r>
            <a:endParaRPr lang="en-SG" sz="2800" dirty="0"/>
          </a:p>
          <a:p>
            <a:pPr>
              <a:lnSpc>
                <a:spcPct val="90000"/>
              </a:lnSpc>
            </a:pPr>
            <a:endParaRPr lang="en-SG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82571A-B4B9-B05D-409C-4334439119FD}"/>
              </a:ext>
            </a:extLst>
          </p:cNvPr>
          <p:cNvSpPr txBox="1"/>
          <p:nvPr/>
        </p:nvSpPr>
        <p:spPr>
          <a:xfrm>
            <a:off x="8466004" y="2868555"/>
            <a:ext cx="2530922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Unwinding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after a long week </a:t>
            </a:r>
            <a:endParaRPr lang="en-SG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D97EAE-3307-F2C1-8B0A-EF6221ED1E24}"/>
              </a:ext>
            </a:extLst>
          </p:cNvPr>
          <p:cNvSpPr txBox="1"/>
          <p:nvPr/>
        </p:nvSpPr>
        <p:spPr>
          <a:xfrm>
            <a:off x="9592631" y="3062454"/>
            <a:ext cx="2530922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800" dirty="0"/>
              <a:t>VIP like Ambiance</a:t>
            </a:r>
            <a:endParaRPr lang="en-SG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CF33A1-7000-958E-A872-7D64B7BF666B}"/>
              </a:ext>
            </a:extLst>
          </p:cNvPr>
          <p:cNvSpPr txBox="1"/>
          <p:nvPr/>
        </p:nvSpPr>
        <p:spPr>
          <a:xfrm>
            <a:off x="4306831" y="2928864"/>
            <a:ext cx="1866424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800" dirty="0">
                <a:latin typeface="Georgia" panose="02040502050405020303" pitchFamily="18" charset="0"/>
              </a:rPr>
              <a:t>People Looking for : </a:t>
            </a:r>
            <a:endParaRPr lang="en-SG" sz="2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95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E7587-657D-3BF6-2B5C-391B03B6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835586"/>
            <a:ext cx="5105400" cy="1279208"/>
          </a:xfrm>
        </p:spPr>
        <p:txBody>
          <a:bodyPr/>
          <a:lstStyle/>
          <a:p>
            <a:r>
              <a:rPr lang="en-SG" dirty="0">
                <a:latin typeface="Georgia Pro Cond" panose="02040506050405020303" pitchFamily="18" charset="0"/>
              </a:rPr>
              <a:t>Website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25CCC-D840-D242-C92B-7BBBF09EB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2224722"/>
            <a:ext cx="5257800" cy="4351338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/>
              <a:t>Home – Branding &amp; tagline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/>
              <a:t>Menu – Products &amp; pricing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/>
              <a:t>Signature – Featured product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/>
              <a:t>Vault – Customer memory journal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dirty="0"/>
              <a:t>Reviews &amp; Reserve – Interaction &amp; bookings</a:t>
            </a:r>
          </a:p>
          <a:p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C8400A-74A7-D419-A774-C4388E333A43}"/>
              </a:ext>
            </a:extLst>
          </p:cNvPr>
          <p:cNvSpPr/>
          <p:nvPr/>
        </p:nvSpPr>
        <p:spPr>
          <a:xfrm>
            <a:off x="563880" y="281940"/>
            <a:ext cx="5379721" cy="62941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5" name="Picture 4" descr="A diagram of a company&#10;&#10;AI-generated content may be incorrect.">
            <a:extLst>
              <a:ext uri="{FF2B5EF4-FFF2-40B4-BE49-F238E27FC236}">
                <a16:creationId xmlns:a16="http://schemas.microsoft.com/office/drawing/2014/main" id="{D31B30E1-A44F-8B77-7122-13FDCE175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10" y="1632707"/>
            <a:ext cx="5077859" cy="35925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9766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collage of images of people and drinks&#10;&#10;AI-generated content may be incorrect.">
            <a:extLst>
              <a:ext uri="{FF2B5EF4-FFF2-40B4-BE49-F238E27FC236}">
                <a16:creationId xmlns:a16="http://schemas.microsoft.com/office/drawing/2014/main" id="{FC85598B-FDC9-90BF-95A5-48792CA1BC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53" r="2" b="2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  <a:noFill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EAB768-73A0-5777-0848-0B483B820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14" y="767006"/>
            <a:ext cx="4507989" cy="1899912"/>
          </a:xfrm>
        </p:spPr>
        <p:txBody>
          <a:bodyPr>
            <a:normAutofit/>
          </a:bodyPr>
          <a:lstStyle/>
          <a:p>
            <a:r>
              <a:rPr lang="en-SG" sz="4000" dirty="0">
                <a:latin typeface="Georgia Pro Cond Black" panose="02040A06050405020203" pitchFamily="18" charset="0"/>
              </a:rPr>
              <a:t>Vault – Memory Journal</a:t>
            </a:r>
            <a:endParaRPr lang="en-SG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714-556D-70F1-921A-A4F5CC03F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814" y="2729441"/>
            <a:ext cx="4248909" cy="3742762"/>
          </a:xfrm>
        </p:spPr>
        <p:txBody>
          <a:bodyPr>
            <a:norm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sz="2000" dirty="0">
                <a:latin typeface="Georgia" panose="02040502050405020303" pitchFamily="18" charset="0"/>
              </a:rPr>
              <a:t>Visual diary of customer moments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sz="2000" dirty="0">
                <a:latin typeface="Georgia" panose="02040502050405020303" pitchFamily="18" charset="0"/>
              </a:rPr>
              <a:t>Strengthens emotional connection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sz="2000" dirty="0">
                <a:latin typeface="Georgia" panose="02040502050405020303" pitchFamily="18" charset="0"/>
              </a:rPr>
              <a:t>Builds brand community</a:t>
            </a:r>
          </a:p>
          <a:p>
            <a:pPr lvl="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sz="2000" dirty="0">
                <a:latin typeface="Georgia" panose="02040502050405020303" pitchFamily="18" charset="0"/>
              </a:rPr>
              <a:t>Encourages repeat engagement</a:t>
            </a:r>
          </a:p>
          <a:p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95163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rgbClr val="F2F2F2"/>
      </a:lt1>
      <a:dk2>
        <a:srgbClr val="50651F"/>
      </a:dk2>
      <a:lt2>
        <a:srgbClr val="36937C"/>
      </a:lt2>
      <a:accent1>
        <a:srgbClr val="9B3351"/>
      </a:accent1>
      <a:accent2>
        <a:srgbClr val="B4771E"/>
      </a:accent2>
      <a:accent3>
        <a:srgbClr val="4A9CCC"/>
      </a:accent3>
      <a:accent4>
        <a:srgbClr val="9A66CA"/>
      </a:accent4>
      <a:accent5>
        <a:srgbClr val="36937C"/>
      </a:accent5>
      <a:accent6>
        <a:srgbClr val="011828"/>
      </a:accent6>
      <a:hlink>
        <a:srgbClr val="672236"/>
      </a:hlink>
      <a:folHlink>
        <a:srgbClr val="50651F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269</Words>
  <Application>Microsoft Office PowerPoint</Application>
  <PresentationFormat>Widescreen</PresentationFormat>
  <Paragraphs>80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Aptos</vt:lpstr>
      <vt:lpstr>Aptos Display</vt:lpstr>
      <vt:lpstr>Arial</vt:lpstr>
      <vt:lpstr>Broadway</vt:lpstr>
      <vt:lpstr>Calibri</vt:lpstr>
      <vt:lpstr>Courier New</vt:lpstr>
      <vt:lpstr>French Script MT</vt:lpstr>
      <vt:lpstr>Georgia</vt:lpstr>
      <vt:lpstr>Georgia Pro Cond</vt:lpstr>
      <vt:lpstr>Georgia Pro Cond Black</vt:lpstr>
      <vt:lpstr>Office Theme</vt:lpstr>
      <vt:lpstr>PowerPoint Presentation</vt:lpstr>
      <vt:lpstr>Introduction</vt:lpstr>
      <vt:lpstr>Reason for Choosing</vt:lpstr>
      <vt:lpstr>Project Objective</vt:lpstr>
      <vt:lpstr>Concept &amp; Inspiration</vt:lpstr>
      <vt:lpstr>E-Commerce Features</vt:lpstr>
      <vt:lpstr>PowerPoint Presentation</vt:lpstr>
      <vt:lpstr>Website Structure</vt:lpstr>
      <vt:lpstr>Vault – Memory Journal</vt:lpstr>
      <vt:lpstr>Visual Design Strategy</vt:lpstr>
      <vt:lpstr>Technical Implementation</vt:lpstr>
      <vt:lpstr>Challenges Faced</vt:lpstr>
      <vt:lpstr>Solutions &amp; Learnings</vt:lpstr>
      <vt:lpstr>Future Scope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Nawal Fatima</dc:creator>
  <cp:lastModifiedBy>Nawal Fatima</cp:lastModifiedBy>
  <cp:revision>1</cp:revision>
  <dcterms:created xsi:type="dcterms:W3CDTF">2025-12-13T20:38:01Z</dcterms:created>
  <dcterms:modified xsi:type="dcterms:W3CDTF">2025-12-14T09:46:12Z</dcterms:modified>
</cp:coreProperties>
</file>

<file path=docProps/thumbnail.jpeg>
</file>